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3C3BD54-29B9-3D42-B178-776ED395AA85}" type="datetimeFigureOut">
              <a:rPr lang="en-US" smtClean="0"/>
              <a:pPr/>
              <a:t>6/17/2023</a:t>
            </a:fld>
            <a:endParaRPr lang="en-US" sz="1400"/>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262494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pPr/>
              <a:t>6/17/2023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32355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pPr/>
              <a:t>6/17/2023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058682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pPr/>
              <a:t>6/17/2023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77738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pPr/>
              <a:t>6/17/2023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39948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3C3BD54-29B9-3D42-B178-776ED395AA85}" type="datetimeFigureOut">
              <a:rPr lang="en-US" smtClean="0"/>
              <a:pPr/>
              <a:t>6/17/2023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1129879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3C3BD54-29B9-3D42-B178-776ED395AA85}" type="datetimeFigureOut">
              <a:rPr lang="en-US" smtClean="0"/>
              <a:pPr/>
              <a:t>6/17/2023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2453908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809116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511728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101746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3BD54-29B9-3D42-B178-776ED395AA85}" type="datetimeFigureOut">
              <a:rPr lang="en-US" smtClean="0"/>
              <a:t>6/17/2023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419123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C3BD54-29B9-3D42-B178-776ED395AA85}" type="datetimeFigureOut">
              <a:rPr lang="en-US" smtClean="0"/>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41709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3BD54-29B9-3D42-B178-776ED395AA85}" type="datetimeFigureOut">
              <a:rPr lang="en-US" smtClean="0"/>
              <a:t>6/17/2023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571475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C3BD54-29B9-3D42-B178-776ED395AA85}" type="datetimeFigureOut">
              <a:rPr lang="en-US" smtClean="0"/>
              <a:t>6/17/2023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8835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3BD54-29B9-3D42-B178-776ED395AA85}" type="datetimeFigureOut">
              <a:rPr lang="en-US" smtClean="0"/>
              <a:t>6/17/2023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59952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t>6/17/2023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88331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t>6/17/2023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49672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3C3BD54-29B9-3D42-B178-776ED395AA85}" type="datetimeFigureOut">
              <a:rPr lang="en-US" smtClean="0"/>
              <a:pPr/>
              <a:t>6/17/2023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901548085"/>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C6476-5B27-68DE-D022-22A62AA5E0E4}"/>
              </a:ext>
            </a:extLst>
          </p:cNvPr>
          <p:cNvSpPr txBox="1"/>
          <p:nvPr/>
        </p:nvSpPr>
        <p:spPr>
          <a:xfrm>
            <a:off x="3180080" y="2533134"/>
            <a:ext cx="6096000" cy="369332"/>
          </a:xfrm>
          <a:prstGeom prst="rect">
            <a:avLst/>
          </a:prstGeom>
          <a:noFill/>
        </p:spPr>
        <p:txBody>
          <a:bodyPr wrap="square">
            <a:spAutoFit/>
          </a:bodyPr>
          <a:lstStyle/>
          <a:p>
            <a:endParaRPr lang="en-GB" dirty="0"/>
          </a:p>
        </p:txBody>
      </p:sp>
      <p:sp>
        <p:nvSpPr>
          <p:cNvPr id="51" name="TextBox 50">
            <a:extLst>
              <a:ext uri="{FF2B5EF4-FFF2-40B4-BE49-F238E27FC236}">
                <a16:creationId xmlns:a16="http://schemas.microsoft.com/office/drawing/2014/main" id="{05CF0B48-280C-8FF3-9835-7E2EE458DD03}"/>
              </a:ext>
            </a:extLst>
          </p:cNvPr>
          <p:cNvSpPr txBox="1"/>
          <p:nvPr/>
        </p:nvSpPr>
        <p:spPr>
          <a:xfrm>
            <a:off x="2552699" y="316163"/>
            <a:ext cx="8305801" cy="3754874"/>
          </a:xfrm>
          <a:prstGeom prst="rect">
            <a:avLst/>
          </a:prstGeom>
          <a:noFill/>
        </p:spPr>
        <p:txBody>
          <a:bodyPr wrap="square">
            <a:spAutoFit/>
          </a:bodyPr>
          <a:lstStyle/>
          <a:p>
            <a:r>
              <a:rPr lang="en-US" sz="4000" b="1" dirty="0">
                <a:solidFill>
                  <a:schemeClr val="bg1"/>
                </a:solidFill>
              </a:rPr>
              <a:t>Introduction to PIR Sensors</a:t>
            </a:r>
          </a:p>
          <a:p>
            <a:endParaRPr lang="en-US" b="1" dirty="0">
              <a:solidFill>
                <a:schemeClr val="bg1"/>
              </a:solidFill>
            </a:endParaRPr>
          </a:p>
          <a:p>
            <a:r>
              <a:rPr lang="en-US" sz="2400" dirty="0">
                <a:solidFill>
                  <a:schemeClr val="bg1"/>
                </a:solidFill>
              </a:rPr>
              <a:t>Passive Infrared (PIR) sensors are electronic devices that detect the presence of infrared radiation emitted by living beings and objects. </a:t>
            </a:r>
          </a:p>
          <a:p>
            <a:endParaRPr lang="en-US" sz="2400" dirty="0">
              <a:solidFill>
                <a:schemeClr val="bg1"/>
              </a:solidFill>
            </a:endParaRPr>
          </a:p>
          <a:p>
            <a:r>
              <a:rPr lang="en-US" sz="2400" dirty="0">
                <a:solidFill>
                  <a:schemeClr val="bg1"/>
                </a:solidFill>
              </a:rPr>
              <a:t>These sensors are commonly used in security systems, automatic lighting, and energy conservation.</a:t>
            </a:r>
          </a:p>
          <a:p>
            <a:endParaRPr lang="en-US" dirty="0">
              <a:solidFill>
                <a:schemeClr val="bg1"/>
              </a:solidFill>
            </a:endParaRPr>
          </a:p>
          <a:p>
            <a:endParaRPr lang="en-US" dirty="0">
              <a:solidFill>
                <a:schemeClr val="bg1"/>
              </a:solidFill>
            </a:endParaRPr>
          </a:p>
        </p:txBody>
      </p:sp>
      <p:pic>
        <p:nvPicPr>
          <p:cNvPr id="1028" name="Picture 4" descr="LAP  Indoor &amp; Outdoor White / Black PIR Standalone Sensor 180°">
            <a:extLst>
              <a:ext uri="{FF2B5EF4-FFF2-40B4-BE49-F238E27FC236}">
                <a16:creationId xmlns:a16="http://schemas.microsoft.com/office/drawing/2014/main" id="{9D4F6274-6159-F27B-BDAC-CEFD9326EB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998" y="4968240"/>
            <a:ext cx="1777683" cy="17776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xecom ACD-0001 Premier Compact IR PIR Motion Detector">
            <a:extLst>
              <a:ext uri="{FF2B5EF4-FFF2-40B4-BE49-F238E27FC236}">
                <a16:creationId xmlns:a16="http://schemas.microsoft.com/office/drawing/2014/main" id="{1460D77F-47F5-FD6E-FCE2-F5B973CE3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936" y="4968239"/>
            <a:ext cx="2222104" cy="17776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Wave Philio Motion Sensor PSP05 - Gen5 Migration_Sensors Philio ">
            <a:extLst>
              <a:ext uri="{FF2B5EF4-FFF2-40B4-BE49-F238E27FC236}">
                <a16:creationId xmlns:a16="http://schemas.microsoft.com/office/drawing/2014/main" id="{E3F3A091-265D-A281-2B95-D00A6EE70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881" y="5239608"/>
            <a:ext cx="2113280" cy="147401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70B427FB-81AD-C923-5817-4CAE37F228B9}"/>
              </a:ext>
            </a:extLst>
          </p:cNvPr>
          <p:cNvPicPr>
            <a:picLocks noChangeAspect="1"/>
          </p:cNvPicPr>
          <p:nvPr/>
        </p:nvPicPr>
        <p:blipFill>
          <a:blip r:embed="rId5"/>
          <a:stretch>
            <a:fillRect/>
          </a:stretch>
        </p:blipFill>
        <p:spPr>
          <a:xfrm>
            <a:off x="8138161" y="4821634"/>
            <a:ext cx="3159759" cy="2036365"/>
          </a:xfrm>
          <a:prstGeom prst="rect">
            <a:avLst/>
          </a:prstGeom>
        </p:spPr>
      </p:pic>
    </p:spTree>
    <p:extLst>
      <p:ext uri="{BB962C8B-B14F-4D97-AF65-F5344CB8AC3E}">
        <p14:creationId xmlns:p14="http://schemas.microsoft.com/office/powerpoint/2010/main" val="269587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C6476-5B27-68DE-D022-22A62AA5E0E4}"/>
              </a:ext>
            </a:extLst>
          </p:cNvPr>
          <p:cNvSpPr txBox="1"/>
          <p:nvPr/>
        </p:nvSpPr>
        <p:spPr>
          <a:xfrm>
            <a:off x="2360929" y="199509"/>
            <a:ext cx="9288145" cy="11172289"/>
          </a:xfrm>
          <a:prstGeom prst="rect">
            <a:avLst/>
          </a:prstGeom>
          <a:noFill/>
        </p:spPr>
        <p:txBody>
          <a:bodyPr wrap="square">
            <a:spAutoFit/>
          </a:bodyPr>
          <a:lstStyle/>
          <a:p>
            <a:r>
              <a:rPr lang="en-US" sz="4000" b="1" dirty="0">
                <a:solidFill>
                  <a:schemeClr val="bg1"/>
                </a:solidFill>
              </a:rPr>
              <a:t>Questions</a:t>
            </a:r>
          </a:p>
          <a:p>
            <a:endParaRPr lang="en-US" sz="4000" b="1" dirty="0">
              <a:solidFill>
                <a:schemeClr val="bg1"/>
              </a:solidFill>
            </a:endParaRPr>
          </a:p>
          <a:p>
            <a:pPr marL="457200" indent="-457200">
              <a:buAutoNum type="arabicParenR"/>
            </a:pPr>
            <a:r>
              <a:rPr lang="en-US" sz="2300" dirty="0">
                <a:solidFill>
                  <a:schemeClr val="bg1"/>
                </a:solidFill>
                <a:latin typeface="Abadi" panose="020B0604020104020204" pitchFamily="34" charset="0"/>
              </a:rPr>
              <a:t>What is a PIR device?</a:t>
            </a:r>
          </a:p>
          <a:p>
            <a:pPr marL="457200" indent="-457200">
              <a:buAutoNum type="arabicParenR"/>
            </a:pPr>
            <a:endParaRPr lang="en-US" sz="2300" dirty="0">
              <a:solidFill>
                <a:schemeClr val="bg1"/>
              </a:solidFill>
              <a:latin typeface="Abadi" panose="020B0604020104020204" pitchFamily="34" charset="0"/>
            </a:endParaRPr>
          </a:p>
          <a:p>
            <a:pPr marL="457200" indent="-457200">
              <a:buAutoNum type="arabicParenR"/>
            </a:pPr>
            <a:r>
              <a:rPr lang="en-US" sz="2300" dirty="0">
                <a:solidFill>
                  <a:schemeClr val="bg1"/>
                </a:solidFill>
                <a:latin typeface="Abadi" panose="020B0604020104020204" pitchFamily="34" charset="0"/>
              </a:rPr>
              <a:t>Name two products that use PIR detectors</a:t>
            </a:r>
          </a:p>
          <a:p>
            <a:pPr marL="457200" indent="-457200">
              <a:buAutoNum type="arabicParenR"/>
            </a:pPr>
            <a:endParaRPr lang="en-US" sz="2300" dirty="0">
              <a:solidFill>
                <a:schemeClr val="bg1"/>
              </a:solidFill>
              <a:latin typeface="Abadi" panose="020B0604020104020204" pitchFamily="34" charset="0"/>
            </a:endParaRPr>
          </a:p>
          <a:p>
            <a:pPr marL="457200" indent="-457200">
              <a:buAutoNum type="arabicParenR"/>
            </a:pPr>
            <a:r>
              <a:rPr lang="en-US" sz="2300" dirty="0">
                <a:solidFill>
                  <a:schemeClr val="bg1"/>
                </a:solidFill>
                <a:latin typeface="Abadi" panose="020B0604020104020204" pitchFamily="34" charset="0"/>
              </a:rPr>
              <a:t>How does a PIR device work?</a:t>
            </a:r>
          </a:p>
          <a:p>
            <a:pPr marL="457200" indent="-457200">
              <a:buAutoNum type="arabicParenR"/>
            </a:pPr>
            <a:endParaRPr lang="en-US" sz="2300" dirty="0">
              <a:solidFill>
                <a:schemeClr val="bg1"/>
              </a:solidFill>
              <a:latin typeface="Abadi" panose="020B0604020104020204" pitchFamily="34" charset="0"/>
            </a:endParaRPr>
          </a:p>
          <a:p>
            <a:pPr marL="457200" indent="-457200">
              <a:buAutoNum type="arabicParenR"/>
            </a:pPr>
            <a:r>
              <a:rPr lang="en-US" sz="2300" dirty="0">
                <a:solidFill>
                  <a:schemeClr val="bg1"/>
                </a:solidFill>
                <a:latin typeface="Abadi" panose="020B0604020104020204" pitchFamily="34" charset="0"/>
              </a:rPr>
              <a:t>Why can’t a PIR device detect a plane flying overhead?</a:t>
            </a:r>
          </a:p>
          <a:p>
            <a:pPr marL="457200" indent="-457200">
              <a:buAutoNum type="arabicParenR"/>
            </a:pPr>
            <a:endParaRPr lang="en-US" sz="2300" dirty="0">
              <a:solidFill>
                <a:schemeClr val="bg1"/>
              </a:solidFill>
              <a:latin typeface="Abadi" panose="020B0604020104020204" pitchFamily="34" charset="0"/>
            </a:endParaRPr>
          </a:p>
          <a:p>
            <a:pPr marL="457200" indent="-457200">
              <a:buAutoNum type="arabicParenR"/>
            </a:pPr>
            <a:r>
              <a:rPr lang="en-US" sz="2300" dirty="0">
                <a:solidFill>
                  <a:schemeClr val="bg1"/>
                </a:solidFill>
                <a:latin typeface="Abadi" panose="020B0604020104020204" pitchFamily="34" charset="0"/>
              </a:rPr>
              <a:t>Give one example how a PIR detector can save energy</a:t>
            </a:r>
          </a:p>
          <a:p>
            <a:pPr marL="457200" indent="-457200">
              <a:buAutoNum type="arabicParenR"/>
            </a:pPr>
            <a:endParaRPr lang="en-US" sz="2300" dirty="0">
              <a:solidFill>
                <a:schemeClr val="bg1"/>
              </a:solidFill>
              <a:latin typeface="Abadi" panose="020B0604020104020204" pitchFamily="34" charset="0"/>
            </a:endParaRPr>
          </a:p>
          <a:p>
            <a:pPr marL="457200" indent="-457200">
              <a:buAutoNum type="arabicParenR"/>
            </a:pPr>
            <a:r>
              <a:rPr lang="en-US" sz="2300" dirty="0">
                <a:solidFill>
                  <a:schemeClr val="bg1"/>
                </a:solidFill>
                <a:latin typeface="Abadi" panose="020B0604020104020204" pitchFamily="34" charset="0"/>
              </a:rPr>
              <a:t>Explain how Passive infrared detectors can be used in cars</a:t>
            </a:r>
          </a:p>
          <a:p>
            <a:pPr marL="457200" indent="-457200">
              <a:buAutoNum type="arabicParenR"/>
            </a:pPr>
            <a:endParaRPr lang="en-US" sz="2300" dirty="0">
              <a:solidFill>
                <a:schemeClr val="bg1"/>
              </a:solidFill>
              <a:latin typeface="Abadi" panose="020B0604020104020204" pitchFamily="34" charset="0"/>
            </a:endParaRPr>
          </a:p>
          <a:p>
            <a:pPr marL="457200" indent="-457200">
              <a:buAutoNum type="arabicParenR"/>
            </a:pPr>
            <a:r>
              <a:rPr lang="en-US" sz="2300" dirty="0">
                <a:solidFill>
                  <a:schemeClr val="bg1"/>
                </a:solidFill>
                <a:latin typeface="Abadi" panose="020B0604020104020204" pitchFamily="34" charset="0"/>
              </a:rPr>
              <a:t>State </a:t>
            </a:r>
            <a:r>
              <a:rPr lang="en-US" sz="2300" u="sng" dirty="0">
                <a:solidFill>
                  <a:schemeClr val="bg1"/>
                </a:solidFill>
                <a:latin typeface="Abadi" panose="020B0604020104020204" pitchFamily="34" charset="0"/>
              </a:rPr>
              <a:t>two</a:t>
            </a:r>
            <a:r>
              <a:rPr lang="en-US" sz="2300" dirty="0">
                <a:solidFill>
                  <a:schemeClr val="bg1"/>
                </a:solidFill>
                <a:latin typeface="Abadi" panose="020B0604020104020204" pitchFamily="34" charset="0"/>
              </a:rPr>
              <a:t> advantages of Passive infrared detectors</a:t>
            </a:r>
          </a:p>
          <a:p>
            <a:pPr marL="457200" indent="-457200">
              <a:buAutoNum type="arabicParenR"/>
            </a:pPr>
            <a:endParaRPr lang="en-US" sz="2300" dirty="0">
              <a:solidFill>
                <a:schemeClr val="bg1"/>
              </a:solidFill>
              <a:latin typeface="Abadi" panose="020B0604020104020204" pitchFamily="34" charset="0"/>
            </a:endParaRPr>
          </a:p>
          <a:p>
            <a:pPr marL="457200" indent="-457200">
              <a:buAutoNum type="arabicParenR"/>
            </a:pPr>
            <a:r>
              <a:rPr lang="en-US" sz="2300" dirty="0">
                <a:solidFill>
                  <a:schemeClr val="bg1"/>
                </a:solidFill>
                <a:latin typeface="Abadi" panose="020B0604020104020204" pitchFamily="34" charset="0"/>
              </a:rPr>
              <a:t>State </a:t>
            </a:r>
            <a:r>
              <a:rPr lang="en-US" sz="2300" u="sng" dirty="0">
                <a:solidFill>
                  <a:schemeClr val="bg1"/>
                </a:solidFill>
                <a:latin typeface="Abadi" panose="020B0604020104020204" pitchFamily="34" charset="0"/>
              </a:rPr>
              <a:t>one </a:t>
            </a:r>
            <a:r>
              <a:rPr lang="en-US" sz="2300" dirty="0">
                <a:solidFill>
                  <a:schemeClr val="bg1"/>
                </a:solidFill>
                <a:latin typeface="Abadi" panose="020B0604020104020204" pitchFamily="34" charset="0"/>
              </a:rPr>
              <a:t>limitation of a PIR device</a:t>
            </a:r>
          </a:p>
          <a:p>
            <a:pPr marL="457200" indent="-457200">
              <a:buAutoNum type="arabicParenR"/>
            </a:pPr>
            <a:endParaRPr lang="en-US" sz="2400" dirty="0">
              <a:solidFill>
                <a:schemeClr val="bg1"/>
              </a:solidFill>
              <a:latin typeface="Abadi" panose="020B0604020104020204" pitchFamily="34" charset="0"/>
            </a:endParaRPr>
          </a:p>
          <a:p>
            <a:pPr marL="457200" indent="-457200">
              <a:buAutoNum type="arabicParenR"/>
            </a:pPr>
            <a:endParaRPr lang="en-US" sz="2400" dirty="0">
              <a:solidFill>
                <a:schemeClr val="bg1"/>
              </a:solidFill>
              <a:latin typeface="Abadi" panose="020B0604020104020204" pitchFamily="34" charset="0"/>
            </a:endParaRPr>
          </a:p>
          <a:p>
            <a:pPr marL="457200" indent="-457200">
              <a:buAutoNum type="arabicParenR"/>
            </a:pPr>
            <a:endParaRPr lang="en-US" sz="2400" dirty="0">
              <a:solidFill>
                <a:schemeClr val="bg1"/>
              </a:solidFill>
              <a:latin typeface="Abadi" panose="020B0604020104020204" pitchFamily="34" charset="0"/>
            </a:endParaRPr>
          </a:p>
          <a:p>
            <a:pPr marL="457200" indent="-457200">
              <a:buAutoNum type="arabicParenR"/>
            </a:pPr>
            <a:endParaRPr lang="en-US" sz="2400" dirty="0">
              <a:solidFill>
                <a:schemeClr val="bg1"/>
              </a:solidFill>
              <a:latin typeface="Abadi" panose="020B0604020104020204" pitchFamily="34" charset="0"/>
            </a:endParaRPr>
          </a:p>
          <a:p>
            <a:pPr marL="457200" indent="-457200">
              <a:buAutoNum type="arabicParenR"/>
            </a:pPr>
            <a:endParaRPr lang="en-US" sz="2400" dirty="0">
              <a:solidFill>
                <a:schemeClr val="bg1"/>
              </a:solidFill>
              <a:latin typeface="Abadi" panose="020B0604020104020204" pitchFamily="34" charset="0"/>
            </a:endParaRPr>
          </a:p>
          <a:p>
            <a:pPr marL="457200" indent="-457200">
              <a:buAutoNum type="arabicParenR"/>
            </a:pPr>
            <a:endParaRPr lang="en-US" sz="2400" dirty="0">
              <a:solidFill>
                <a:schemeClr val="bg1"/>
              </a:solidFill>
              <a:latin typeface="Abadi" panose="020B0604020104020204" pitchFamily="34" charset="0"/>
            </a:endParaRPr>
          </a:p>
          <a:p>
            <a:pPr marL="457200" indent="-457200">
              <a:buAutoNum type="arabicParenR"/>
            </a:pPr>
            <a:endParaRPr lang="en-US" sz="2400" dirty="0">
              <a:solidFill>
                <a:schemeClr val="bg1"/>
              </a:solidFill>
              <a:latin typeface="Abadi" panose="020B0604020104020204" pitchFamily="34" charset="0"/>
            </a:endParaRPr>
          </a:p>
          <a:p>
            <a:pPr marL="457200" indent="-457200">
              <a:buAutoNum type="arabicParenR"/>
            </a:pPr>
            <a:endParaRPr lang="en-US" sz="2400" dirty="0">
              <a:solidFill>
                <a:schemeClr val="bg1"/>
              </a:solidFill>
              <a:latin typeface="Abadi" panose="020B0604020104020204" pitchFamily="34" charset="0"/>
            </a:endParaRPr>
          </a:p>
          <a:p>
            <a:pPr marL="457200" indent="-457200">
              <a:buAutoNum type="arabicParenR"/>
            </a:pPr>
            <a:endParaRPr lang="en-US" sz="2400" dirty="0">
              <a:solidFill>
                <a:schemeClr val="bg1"/>
              </a:solidFill>
              <a:latin typeface="Abadi" panose="020B0604020104020204" pitchFamily="34" charset="0"/>
            </a:endParaRPr>
          </a:p>
          <a:p>
            <a:endParaRPr lang="en-US" sz="4000" b="1"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275570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C6476-5B27-68DE-D022-22A62AA5E0E4}"/>
              </a:ext>
            </a:extLst>
          </p:cNvPr>
          <p:cNvSpPr txBox="1"/>
          <p:nvPr/>
        </p:nvSpPr>
        <p:spPr>
          <a:xfrm>
            <a:off x="3180080" y="2533134"/>
            <a:ext cx="6096000" cy="369332"/>
          </a:xfrm>
          <a:prstGeom prst="rect">
            <a:avLst/>
          </a:prstGeom>
          <a:noFill/>
        </p:spPr>
        <p:txBody>
          <a:bodyPr wrap="square">
            <a:spAutoFit/>
          </a:bodyPr>
          <a:lstStyle/>
          <a:p>
            <a:endParaRPr lang="en-GB" dirty="0"/>
          </a:p>
        </p:txBody>
      </p:sp>
      <p:sp>
        <p:nvSpPr>
          <p:cNvPr id="51" name="TextBox 50">
            <a:extLst>
              <a:ext uri="{FF2B5EF4-FFF2-40B4-BE49-F238E27FC236}">
                <a16:creationId xmlns:a16="http://schemas.microsoft.com/office/drawing/2014/main" id="{05CF0B48-280C-8FF3-9835-7E2EE458DD03}"/>
              </a:ext>
            </a:extLst>
          </p:cNvPr>
          <p:cNvSpPr txBox="1"/>
          <p:nvPr/>
        </p:nvSpPr>
        <p:spPr>
          <a:xfrm>
            <a:off x="2552699" y="148511"/>
            <a:ext cx="6924675" cy="3847207"/>
          </a:xfrm>
          <a:prstGeom prst="rect">
            <a:avLst/>
          </a:prstGeom>
          <a:noFill/>
        </p:spPr>
        <p:txBody>
          <a:bodyPr wrap="square">
            <a:spAutoFit/>
          </a:bodyPr>
          <a:lstStyle/>
          <a:p>
            <a:r>
              <a:rPr lang="en-US" sz="4000" b="1" dirty="0">
                <a:solidFill>
                  <a:schemeClr val="bg1"/>
                </a:solidFill>
              </a:rPr>
              <a:t>Introduction to PIR Sensors</a:t>
            </a:r>
          </a:p>
          <a:p>
            <a:endParaRPr lang="en-US" dirty="0">
              <a:solidFill>
                <a:schemeClr val="bg1"/>
              </a:solidFill>
            </a:endParaRPr>
          </a:p>
          <a:p>
            <a:endParaRPr lang="en-US" dirty="0">
              <a:solidFill>
                <a:schemeClr val="bg1"/>
              </a:solidFill>
            </a:endParaRPr>
          </a:p>
          <a:p>
            <a:r>
              <a:rPr lang="en-US" sz="2400" dirty="0">
                <a:solidFill>
                  <a:schemeClr val="bg1"/>
                </a:solidFill>
              </a:rPr>
              <a:t>The basic function of a PIR sensor is to detect changes in temperature caused by the movement of an object within its field of view. </a:t>
            </a:r>
          </a:p>
          <a:p>
            <a:endParaRPr lang="en-US" sz="2400" dirty="0">
              <a:solidFill>
                <a:schemeClr val="bg1"/>
              </a:solidFill>
            </a:endParaRPr>
          </a:p>
          <a:p>
            <a:r>
              <a:rPr lang="en-US" sz="2400" dirty="0">
                <a:solidFill>
                  <a:schemeClr val="bg1"/>
                </a:solidFill>
              </a:rPr>
              <a:t>This is achieved through the use of a pyroelectric material, which generates electrical signals when exposed to infrared radiation.</a:t>
            </a:r>
          </a:p>
        </p:txBody>
      </p:sp>
      <p:pic>
        <p:nvPicPr>
          <p:cNvPr id="11" name="Picture 10">
            <a:extLst>
              <a:ext uri="{FF2B5EF4-FFF2-40B4-BE49-F238E27FC236}">
                <a16:creationId xmlns:a16="http://schemas.microsoft.com/office/drawing/2014/main" id="{F5B3DC2B-6AAE-4631-C6E1-E8FBCB49514B}"/>
              </a:ext>
            </a:extLst>
          </p:cNvPr>
          <p:cNvPicPr>
            <a:picLocks noChangeAspect="1"/>
          </p:cNvPicPr>
          <p:nvPr/>
        </p:nvPicPr>
        <p:blipFill>
          <a:blip r:embed="rId2"/>
          <a:stretch>
            <a:fillRect/>
          </a:stretch>
        </p:blipFill>
        <p:spPr>
          <a:xfrm>
            <a:off x="7364194" y="3620056"/>
            <a:ext cx="4550214" cy="3334066"/>
          </a:xfrm>
          <a:prstGeom prst="rect">
            <a:avLst/>
          </a:prstGeom>
        </p:spPr>
      </p:pic>
    </p:spTree>
    <p:extLst>
      <p:ext uri="{BB962C8B-B14F-4D97-AF65-F5344CB8AC3E}">
        <p14:creationId xmlns:p14="http://schemas.microsoft.com/office/powerpoint/2010/main" val="1109466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382EB9-C785-F541-75C4-DDE3BC947D03}"/>
              </a:ext>
            </a:extLst>
          </p:cNvPr>
          <p:cNvPicPr>
            <a:picLocks noChangeAspect="1"/>
          </p:cNvPicPr>
          <p:nvPr/>
        </p:nvPicPr>
        <p:blipFill>
          <a:blip r:embed="rId2"/>
          <a:stretch>
            <a:fillRect/>
          </a:stretch>
        </p:blipFill>
        <p:spPr>
          <a:xfrm>
            <a:off x="3518004" y="5060980"/>
            <a:ext cx="3441500" cy="2009552"/>
          </a:xfrm>
          <a:prstGeom prst="rect">
            <a:avLst/>
          </a:prstGeom>
        </p:spPr>
      </p:pic>
      <p:sp>
        <p:nvSpPr>
          <p:cNvPr id="7" name="TextBox 6">
            <a:extLst>
              <a:ext uri="{FF2B5EF4-FFF2-40B4-BE49-F238E27FC236}">
                <a16:creationId xmlns:a16="http://schemas.microsoft.com/office/drawing/2014/main" id="{2ABC6476-5B27-68DE-D022-22A62AA5E0E4}"/>
              </a:ext>
            </a:extLst>
          </p:cNvPr>
          <p:cNvSpPr txBox="1"/>
          <p:nvPr/>
        </p:nvSpPr>
        <p:spPr>
          <a:xfrm>
            <a:off x="3180080" y="2533134"/>
            <a:ext cx="6096000" cy="369332"/>
          </a:xfrm>
          <a:prstGeom prst="rect">
            <a:avLst/>
          </a:prstGeom>
          <a:noFill/>
        </p:spPr>
        <p:txBody>
          <a:bodyPr wrap="square">
            <a:spAutoFit/>
          </a:bodyPr>
          <a:lstStyle/>
          <a:p>
            <a:endParaRPr lang="en-GB" dirty="0"/>
          </a:p>
        </p:txBody>
      </p:sp>
      <p:sp>
        <p:nvSpPr>
          <p:cNvPr id="3" name="TextBox 2">
            <a:extLst>
              <a:ext uri="{FF2B5EF4-FFF2-40B4-BE49-F238E27FC236}">
                <a16:creationId xmlns:a16="http://schemas.microsoft.com/office/drawing/2014/main" id="{B3FF5020-D471-9DE4-5986-31E68008AB90}"/>
              </a:ext>
            </a:extLst>
          </p:cNvPr>
          <p:cNvSpPr txBox="1"/>
          <p:nvPr/>
        </p:nvSpPr>
        <p:spPr>
          <a:xfrm>
            <a:off x="2438399" y="201990"/>
            <a:ext cx="7115175" cy="5663089"/>
          </a:xfrm>
          <a:prstGeom prst="rect">
            <a:avLst/>
          </a:prstGeom>
          <a:noFill/>
        </p:spPr>
        <p:txBody>
          <a:bodyPr wrap="square">
            <a:spAutoFit/>
          </a:bodyPr>
          <a:lstStyle/>
          <a:p>
            <a:r>
              <a:rPr lang="en-US" sz="4000" b="1" dirty="0">
                <a:solidFill>
                  <a:schemeClr val="bg1"/>
                </a:solidFill>
              </a:rPr>
              <a:t>How PIR Sensors Work</a:t>
            </a:r>
          </a:p>
          <a:p>
            <a:endParaRPr lang="en-US" sz="4000" b="1" dirty="0">
              <a:solidFill>
                <a:schemeClr val="bg1"/>
              </a:solidFill>
            </a:endParaRPr>
          </a:p>
          <a:p>
            <a:r>
              <a:rPr lang="en-US" sz="2400" dirty="0">
                <a:solidFill>
                  <a:schemeClr val="bg1"/>
                </a:solidFill>
              </a:rPr>
              <a:t>PIR sensors work by detecting changes in the amount of infrared radiation emitted by objects within their field of view.  </a:t>
            </a:r>
          </a:p>
          <a:p>
            <a:endParaRPr lang="en-US" sz="2400" dirty="0">
              <a:solidFill>
                <a:schemeClr val="bg1"/>
              </a:solidFill>
            </a:endParaRPr>
          </a:p>
          <a:p>
            <a:r>
              <a:rPr lang="en-US" sz="2400" dirty="0">
                <a:solidFill>
                  <a:schemeClr val="bg1"/>
                </a:solidFill>
              </a:rPr>
              <a:t>They are programmed to work at relatively short distances otherwise they will constantly be active.</a:t>
            </a:r>
          </a:p>
          <a:p>
            <a:endParaRPr lang="en-US" sz="2400" dirty="0">
              <a:solidFill>
                <a:schemeClr val="bg1"/>
              </a:solidFill>
            </a:endParaRPr>
          </a:p>
          <a:p>
            <a:r>
              <a:rPr lang="en-US" sz="2400" dirty="0">
                <a:solidFill>
                  <a:schemeClr val="bg1"/>
                </a:solidFill>
              </a:rPr>
              <a:t>They are designed to detect only the radiation emitted by moving objects and living beings such as humans and animals and not by stationary objects like furniture or walls.</a:t>
            </a:r>
          </a:p>
          <a:p>
            <a:endParaRPr lang="en-US" dirty="0">
              <a:solidFill>
                <a:schemeClr val="bg1"/>
              </a:solidFill>
            </a:endParaRPr>
          </a:p>
        </p:txBody>
      </p:sp>
      <p:cxnSp>
        <p:nvCxnSpPr>
          <p:cNvPr id="6" name="Straight Arrow Connector 5">
            <a:extLst>
              <a:ext uri="{FF2B5EF4-FFF2-40B4-BE49-F238E27FC236}">
                <a16:creationId xmlns:a16="http://schemas.microsoft.com/office/drawing/2014/main" id="{63C28CAB-2A04-6C83-D879-9C42181958E9}"/>
              </a:ext>
            </a:extLst>
          </p:cNvPr>
          <p:cNvCxnSpPr>
            <a:cxnSpLocks/>
          </p:cNvCxnSpPr>
          <p:nvPr/>
        </p:nvCxnSpPr>
        <p:spPr>
          <a:xfrm flipH="1" flipV="1">
            <a:off x="5874724" y="5583347"/>
            <a:ext cx="2011976" cy="2817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26AB8ED5-F625-1C6B-46C7-2F354D5065B9}"/>
              </a:ext>
            </a:extLst>
          </p:cNvPr>
          <p:cNvSpPr txBox="1"/>
          <p:nvPr/>
        </p:nvSpPr>
        <p:spPr>
          <a:xfrm>
            <a:off x="7962901" y="5634246"/>
            <a:ext cx="1790700" cy="461665"/>
          </a:xfrm>
          <a:prstGeom prst="rect">
            <a:avLst/>
          </a:prstGeom>
          <a:noFill/>
        </p:spPr>
        <p:txBody>
          <a:bodyPr wrap="square" rtlCol="0">
            <a:spAutoFit/>
          </a:bodyPr>
          <a:lstStyle/>
          <a:p>
            <a:r>
              <a:rPr lang="en-US" sz="2400" dirty="0">
                <a:solidFill>
                  <a:srgbClr val="00B050"/>
                </a:solidFill>
              </a:rPr>
              <a:t>Sensor</a:t>
            </a:r>
            <a:endParaRPr lang="en-GB" sz="2400" dirty="0">
              <a:solidFill>
                <a:srgbClr val="00B050"/>
              </a:solidFill>
            </a:endParaRPr>
          </a:p>
        </p:txBody>
      </p:sp>
    </p:spTree>
    <p:extLst>
      <p:ext uri="{BB962C8B-B14F-4D97-AF65-F5344CB8AC3E}">
        <p14:creationId xmlns:p14="http://schemas.microsoft.com/office/powerpoint/2010/main" val="4094484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C6476-5B27-68DE-D022-22A62AA5E0E4}"/>
              </a:ext>
            </a:extLst>
          </p:cNvPr>
          <p:cNvSpPr txBox="1"/>
          <p:nvPr/>
        </p:nvSpPr>
        <p:spPr>
          <a:xfrm>
            <a:off x="3180080" y="2533134"/>
            <a:ext cx="6096000" cy="369332"/>
          </a:xfrm>
          <a:prstGeom prst="rect">
            <a:avLst/>
          </a:prstGeom>
          <a:noFill/>
        </p:spPr>
        <p:txBody>
          <a:bodyPr wrap="square">
            <a:spAutoFit/>
          </a:bodyPr>
          <a:lstStyle/>
          <a:p>
            <a:endParaRPr lang="en-GB" dirty="0"/>
          </a:p>
        </p:txBody>
      </p:sp>
      <p:sp>
        <p:nvSpPr>
          <p:cNvPr id="3" name="TextBox 2">
            <a:extLst>
              <a:ext uri="{FF2B5EF4-FFF2-40B4-BE49-F238E27FC236}">
                <a16:creationId xmlns:a16="http://schemas.microsoft.com/office/drawing/2014/main" id="{B3FF5020-D471-9DE4-5986-31E68008AB90}"/>
              </a:ext>
            </a:extLst>
          </p:cNvPr>
          <p:cNvSpPr txBox="1"/>
          <p:nvPr/>
        </p:nvSpPr>
        <p:spPr>
          <a:xfrm>
            <a:off x="2438399" y="201990"/>
            <a:ext cx="8410575" cy="2800767"/>
          </a:xfrm>
          <a:prstGeom prst="rect">
            <a:avLst/>
          </a:prstGeom>
          <a:noFill/>
        </p:spPr>
        <p:txBody>
          <a:bodyPr wrap="square">
            <a:spAutoFit/>
          </a:bodyPr>
          <a:lstStyle/>
          <a:p>
            <a:r>
              <a:rPr lang="en-US" sz="4000" b="1" dirty="0">
                <a:solidFill>
                  <a:schemeClr val="bg1"/>
                </a:solidFill>
              </a:rPr>
              <a:t>How PIR Sensors Work</a:t>
            </a:r>
          </a:p>
          <a:p>
            <a:endParaRPr lang="en-US" sz="4000" b="1" dirty="0">
              <a:solidFill>
                <a:schemeClr val="bg1"/>
              </a:solidFill>
            </a:endParaRPr>
          </a:p>
          <a:p>
            <a:r>
              <a:rPr lang="en-US" sz="2400" dirty="0">
                <a:solidFill>
                  <a:schemeClr val="bg1"/>
                </a:solidFill>
              </a:rPr>
              <a:t>When an object moves within the field of view of a PIR sensor, the sensor detects the change in temperature caused by the movement and converts it into an electrical signal. This signal is then processed by the sensor's circuitry to trigger an alarm or activate a device.</a:t>
            </a:r>
          </a:p>
        </p:txBody>
      </p:sp>
      <p:pic>
        <p:nvPicPr>
          <p:cNvPr id="2" name="Picture 1">
            <a:extLst>
              <a:ext uri="{FF2B5EF4-FFF2-40B4-BE49-F238E27FC236}">
                <a16:creationId xmlns:a16="http://schemas.microsoft.com/office/drawing/2014/main" id="{3FD0AC73-76F3-FF6E-90DF-2322C4F80F7A}"/>
              </a:ext>
            </a:extLst>
          </p:cNvPr>
          <p:cNvPicPr>
            <a:picLocks noChangeAspect="1"/>
          </p:cNvPicPr>
          <p:nvPr/>
        </p:nvPicPr>
        <p:blipFill>
          <a:blip r:embed="rId2"/>
          <a:stretch>
            <a:fillRect/>
          </a:stretch>
        </p:blipFill>
        <p:spPr>
          <a:xfrm>
            <a:off x="2397918" y="3868221"/>
            <a:ext cx="9108282" cy="2860781"/>
          </a:xfrm>
          <a:prstGeom prst="rect">
            <a:avLst/>
          </a:prstGeom>
        </p:spPr>
      </p:pic>
    </p:spTree>
    <p:extLst>
      <p:ext uri="{BB962C8B-B14F-4D97-AF65-F5344CB8AC3E}">
        <p14:creationId xmlns:p14="http://schemas.microsoft.com/office/powerpoint/2010/main" val="409328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C6476-5B27-68DE-D022-22A62AA5E0E4}"/>
              </a:ext>
            </a:extLst>
          </p:cNvPr>
          <p:cNvSpPr txBox="1"/>
          <p:nvPr/>
        </p:nvSpPr>
        <p:spPr>
          <a:xfrm>
            <a:off x="3180080" y="2533134"/>
            <a:ext cx="6096000" cy="369332"/>
          </a:xfrm>
          <a:prstGeom prst="rect">
            <a:avLst/>
          </a:prstGeom>
          <a:noFill/>
        </p:spPr>
        <p:txBody>
          <a:bodyPr wrap="square">
            <a:spAutoFit/>
          </a:bodyPr>
          <a:lstStyle/>
          <a:p>
            <a:endParaRPr lang="en-GB" dirty="0"/>
          </a:p>
        </p:txBody>
      </p:sp>
      <p:sp>
        <p:nvSpPr>
          <p:cNvPr id="5" name="TextBox 4">
            <a:extLst>
              <a:ext uri="{FF2B5EF4-FFF2-40B4-BE49-F238E27FC236}">
                <a16:creationId xmlns:a16="http://schemas.microsoft.com/office/drawing/2014/main" id="{1C91E43B-9C85-E5C9-9646-5E6292590753}"/>
              </a:ext>
            </a:extLst>
          </p:cNvPr>
          <p:cNvSpPr txBox="1"/>
          <p:nvPr/>
        </p:nvSpPr>
        <p:spPr>
          <a:xfrm>
            <a:off x="2447924" y="93095"/>
            <a:ext cx="8829675" cy="5047536"/>
          </a:xfrm>
          <a:prstGeom prst="rect">
            <a:avLst/>
          </a:prstGeom>
          <a:noFill/>
        </p:spPr>
        <p:txBody>
          <a:bodyPr wrap="square">
            <a:spAutoFit/>
          </a:bodyPr>
          <a:lstStyle/>
          <a:p>
            <a:r>
              <a:rPr lang="en-US" sz="4000" b="1" dirty="0">
                <a:solidFill>
                  <a:schemeClr val="bg1"/>
                </a:solidFill>
              </a:rPr>
              <a:t>Applications of PIR Sensors</a:t>
            </a:r>
          </a:p>
          <a:p>
            <a:r>
              <a:rPr lang="en-US" sz="2400" dirty="0">
                <a:solidFill>
                  <a:schemeClr val="bg1"/>
                </a:solidFill>
              </a:rPr>
              <a:t>PIR sensors have a wide range of applications, including security systems, automatic lighting and energy conservation. </a:t>
            </a:r>
          </a:p>
          <a:p>
            <a:endParaRPr lang="en-US" sz="2400" dirty="0">
              <a:solidFill>
                <a:schemeClr val="bg1"/>
              </a:solidFill>
            </a:endParaRPr>
          </a:p>
          <a:p>
            <a:r>
              <a:rPr lang="en-US" sz="2400" dirty="0">
                <a:solidFill>
                  <a:schemeClr val="bg1"/>
                </a:solidFill>
              </a:rPr>
              <a:t>In security systems, PIR sensors are used to detect intruders and trigger alarms.</a:t>
            </a:r>
          </a:p>
          <a:p>
            <a:endParaRPr lang="en-US" sz="2400" dirty="0">
              <a:solidFill>
                <a:schemeClr val="bg1"/>
              </a:solidFill>
            </a:endParaRPr>
          </a:p>
          <a:p>
            <a:r>
              <a:rPr lang="en-US" sz="2400" dirty="0">
                <a:solidFill>
                  <a:schemeClr val="bg1"/>
                </a:solidFill>
              </a:rPr>
              <a:t> In automatic lighting systems, they are used to turn lights on and off based on the presence or absence of people in a room. </a:t>
            </a:r>
          </a:p>
          <a:p>
            <a:endParaRPr lang="en-US" sz="2400" dirty="0">
              <a:solidFill>
                <a:schemeClr val="bg1"/>
              </a:solidFill>
            </a:endParaRPr>
          </a:p>
          <a:p>
            <a:r>
              <a:rPr lang="en-US" sz="2400" dirty="0">
                <a:solidFill>
                  <a:schemeClr val="bg1"/>
                </a:solidFill>
              </a:rPr>
              <a:t>In energy conservation systems, they are used to control heating and cooling systems based on occupancy levels.</a:t>
            </a:r>
          </a:p>
          <a:p>
            <a:endParaRPr lang="en-US" dirty="0">
              <a:solidFill>
                <a:schemeClr val="bg1"/>
              </a:solidFill>
            </a:endParaRPr>
          </a:p>
        </p:txBody>
      </p:sp>
      <p:pic>
        <p:nvPicPr>
          <p:cNvPr id="4098" name="Picture 2">
            <a:extLst>
              <a:ext uri="{FF2B5EF4-FFF2-40B4-BE49-F238E27FC236}">
                <a16:creationId xmlns:a16="http://schemas.microsoft.com/office/drawing/2014/main" id="{C72339EA-A706-DB2F-FFD4-A09C5CDBB79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2100" b="71033" l="28062" r="72335"/>
                    </a14:imgEffect>
                  </a14:imgLayer>
                </a14:imgProps>
              </a:ext>
              <a:ext uri="{28A0092B-C50C-407E-A947-70E740481C1C}">
                <a14:useLocalDpi xmlns:a14="http://schemas.microsoft.com/office/drawing/2010/main" val="0"/>
              </a:ext>
            </a:extLst>
          </a:blip>
          <a:srcRect l="22528" t="27233" r="22131" b="24100"/>
          <a:stretch/>
        </p:blipFill>
        <p:spPr bwMode="auto">
          <a:xfrm>
            <a:off x="8905875" y="4565150"/>
            <a:ext cx="3009900" cy="26469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yronix FPMEQBL 12m Wired PIR detector Grade 2">
            <a:extLst>
              <a:ext uri="{FF2B5EF4-FFF2-40B4-BE49-F238E27FC236}">
                <a16:creationId xmlns:a16="http://schemas.microsoft.com/office/drawing/2014/main" id="{3AACB8C8-2C7C-83EA-3241-AF40652A5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027545"/>
            <a:ext cx="2171699" cy="17373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UTOMATION | Sigma Power Tech">
            <a:extLst>
              <a:ext uri="{FF2B5EF4-FFF2-40B4-BE49-F238E27FC236}">
                <a16:creationId xmlns:a16="http://schemas.microsoft.com/office/drawing/2014/main" id="{D4B0396F-CDDC-6261-9DEF-06FF9E84A2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8449" y="5105388"/>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4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C6476-5B27-68DE-D022-22A62AA5E0E4}"/>
              </a:ext>
            </a:extLst>
          </p:cNvPr>
          <p:cNvSpPr txBox="1"/>
          <p:nvPr/>
        </p:nvSpPr>
        <p:spPr>
          <a:xfrm>
            <a:off x="3180080" y="2533134"/>
            <a:ext cx="6096000" cy="369332"/>
          </a:xfrm>
          <a:prstGeom prst="rect">
            <a:avLst/>
          </a:prstGeom>
          <a:noFill/>
        </p:spPr>
        <p:txBody>
          <a:bodyPr wrap="square">
            <a:spAutoFit/>
          </a:bodyPr>
          <a:lstStyle/>
          <a:p>
            <a:endParaRPr lang="en-GB" dirty="0"/>
          </a:p>
        </p:txBody>
      </p:sp>
      <p:sp>
        <p:nvSpPr>
          <p:cNvPr id="5" name="TextBox 4">
            <a:extLst>
              <a:ext uri="{FF2B5EF4-FFF2-40B4-BE49-F238E27FC236}">
                <a16:creationId xmlns:a16="http://schemas.microsoft.com/office/drawing/2014/main" id="{1C91E43B-9C85-E5C9-9646-5E6292590753}"/>
              </a:ext>
            </a:extLst>
          </p:cNvPr>
          <p:cNvSpPr txBox="1"/>
          <p:nvPr/>
        </p:nvSpPr>
        <p:spPr>
          <a:xfrm>
            <a:off x="2457449" y="282565"/>
            <a:ext cx="8048625" cy="2923877"/>
          </a:xfrm>
          <a:prstGeom prst="rect">
            <a:avLst/>
          </a:prstGeom>
          <a:noFill/>
        </p:spPr>
        <p:txBody>
          <a:bodyPr wrap="square">
            <a:spAutoFit/>
          </a:bodyPr>
          <a:lstStyle/>
          <a:p>
            <a:r>
              <a:rPr lang="en-US" sz="4000" b="1" dirty="0">
                <a:solidFill>
                  <a:schemeClr val="bg1"/>
                </a:solidFill>
              </a:rPr>
              <a:t>Applications of PIR Sensors</a:t>
            </a:r>
          </a:p>
          <a:p>
            <a:endParaRPr lang="en-US" sz="4800" b="1" dirty="0">
              <a:solidFill>
                <a:schemeClr val="bg1"/>
              </a:solidFill>
            </a:endParaRPr>
          </a:p>
          <a:p>
            <a:r>
              <a:rPr lang="en-US" sz="2400" dirty="0">
                <a:solidFill>
                  <a:schemeClr val="bg1"/>
                </a:solidFill>
              </a:rPr>
              <a:t>PIR sensors are also used in medical devices, such as fever scanners, and in automotive safety systems, such as collision avoidance systems. They are a versatile and cost-effective solution for a variety of sensing applications.</a:t>
            </a:r>
          </a:p>
        </p:txBody>
      </p:sp>
      <p:pic>
        <p:nvPicPr>
          <p:cNvPr id="6146" name="Picture 2" descr="TPZ No Touch Infrared Forehead Thermometer | Non-Contact Digital Thermometer Suitable for Baby and Adult | Instant Temperature Checker | Room, Surface and Body Mode Thermometer | (1)">
            <a:extLst>
              <a:ext uri="{FF2B5EF4-FFF2-40B4-BE49-F238E27FC236}">
                <a16:creationId xmlns:a16="http://schemas.microsoft.com/office/drawing/2014/main" id="{6CCDF80D-F089-947F-A84D-D7EEC138F2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2949" y="3911537"/>
            <a:ext cx="1433512" cy="29238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ew Era of Collision Avoidance System Market 2020-2024:">
            <a:extLst>
              <a:ext uri="{FF2B5EF4-FFF2-40B4-BE49-F238E27FC236}">
                <a16:creationId xmlns:a16="http://schemas.microsoft.com/office/drawing/2014/main" id="{9B37D601-D218-D18E-2F87-2FD5EB4AE8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341" y="4082234"/>
            <a:ext cx="3352800" cy="214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60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C6476-5B27-68DE-D022-22A62AA5E0E4}"/>
              </a:ext>
            </a:extLst>
          </p:cNvPr>
          <p:cNvSpPr txBox="1"/>
          <p:nvPr/>
        </p:nvSpPr>
        <p:spPr>
          <a:xfrm>
            <a:off x="3180080" y="2533134"/>
            <a:ext cx="6096000" cy="369332"/>
          </a:xfrm>
          <a:prstGeom prst="rect">
            <a:avLst/>
          </a:prstGeom>
          <a:noFill/>
        </p:spPr>
        <p:txBody>
          <a:bodyPr wrap="square">
            <a:spAutoFit/>
          </a:bodyPr>
          <a:lstStyle/>
          <a:p>
            <a:endParaRPr lang="en-GB" dirty="0"/>
          </a:p>
        </p:txBody>
      </p:sp>
      <p:sp>
        <p:nvSpPr>
          <p:cNvPr id="3" name="TextBox 2">
            <a:extLst>
              <a:ext uri="{FF2B5EF4-FFF2-40B4-BE49-F238E27FC236}">
                <a16:creationId xmlns:a16="http://schemas.microsoft.com/office/drawing/2014/main" id="{FDB8391A-59B2-33A8-D39D-C5CC84864ED0}"/>
              </a:ext>
            </a:extLst>
          </p:cNvPr>
          <p:cNvSpPr txBox="1"/>
          <p:nvPr/>
        </p:nvSpPr>
        <p:spPr>
          <a:xfrm>
            <a:off x="2590799" y="289679"/>
            <a:ext cx="9477375" cy="5755422"/>
          </a:xfrm>
          <a:prstGeom prst="rect">
            <a:avLst/>
          </a:prstGeom>
          <a:noFill/>
        </p:spPr>
        <p:txBody>
          <a:bodyPr wrap="square">
            <a:spAutoFit/>
          </a:bodyPr>
          <a:lstStyle/>
          <a:p>
            <a:r>
              <a:rPr lang="en-US" sz="4000" b="1" dirty="0">
                <a:solidFill>
                  <a:schemeClr val="bg1"/>
                </a:solidFill>
              </a:rPr>
              <a:t>Advantages of PIR Sensors</a:t>
            </a:r>
          </a:p>
          <a:p>
            <a:endParaRPr lang="en-US" sz="4000" b="1" dirty="0">
              <a:solidFill>
                <a:schemeClr val="bg1"/>
              </a:solidFill>
            </a:endParaRPr>
          </a:p>
          <a:p>
            <a:r>
              <a:rPr lang="en-US" sz="2400" dirty="0">
                <a:solidFill>
                  <a:schemeClr val="bg1"/>
                </a:solidFill>
              </a:rPr>
              <a:t>One of the main advantages of PIR sensors is their low cost. They are relatively inexpensive compared to other types of sensors, making them an attractive option for many applications. </a:t>
            </a:r>
          </a:p>
          <a:p>
            <a:endParaRPr lang="en-US" sz="2400" dirty="0">
              <a:solidFill>
                <a:schemeClr val="bg1"/>
              </a:solidFill>
            </a:endParaRPr>
          </a:p>
          <a:p>
            <a:r>
              <a:rPr lang="en-US" sz="2400" dirty="0">
                <a:solidFill>
                  <a:schemeClr val="bg1"/>
                </a:solidFill>
              </a:rPr>
              <a:t>Another advantage is their low power consumption, which makes them ideal for battery-powered devices.</a:t>
            </a:r>
          </a:p>
          <a:p>
            <a:endParaRPr lang="en-US" sz="2400" dirty="0">
              <a:solidFill>
                <a:schemeClr val="bg1"/>
              </a:solidFill>
            </a:endParaRPr>
          </a:p>
          <a:p>
            <a:r>
              <a:rPr lang="en-US" sz="2400" dirty="0">
                <a:solidFill>
                  <a:schemeClr val="bg1"/>
                </a:solidFill>
              </a:rPr>
              <a:t>PIR sensors are easy to use and require minimal setup. They can be integrated into existing systems with little or no modification.</a:t>
            </a:r>
          </a:p>
          <a:p>
            <a:endParaRPr lang="en-US" sz="2400" dirty="0">
              <a:solidFill>
                <a:schemeClr val="bg1"/>
              </a:solidFill>
            </a:endParaRPr>
          </a:p>
          <a:p>
            <a:r>
              <a:rPr lang="en-US" sz="2400" dirty="0">
                <a:solidFill>
                  <a:schemeClr val="bg1"/>
                </a:solidFill>
              </a:rPr>
              <a:t>PIR sensors are highly reliable and have a long lifespan, making them a popular choice for many sensing applications.</a:t>
            </a:r>
          </a:p>
        </p:txBody>
      </p:sp>
    </p:spTree>
    <p:extLst>
      <p:ext uri="{BB962C8B-B14F-4D97-AF65-F5344CB8AC3E}">
        <p14:creationId xmlns:p14="http://schemas.microsoft.com/office/powerpoint/2010/main" val="1700516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ABC6476-5B27-68DE-D022-22A62AA5E0E4}"/>
              </a:ext>
            </a:extLst>
          </p:cNvPr>
          <p:cNvSpPr txBox="1"/>
          <p:nvPr/>
        </p:nvSpPr>
        <p:spPr>
          <a:xfrm>
            <a:off x="3180080" y="2533134"/>
            <a:ext cx="6096000" cy="369332"/>
          </a:xfrm>
          <a:prstGeom prst="rect">
            <a:avLst/>
          </a:prstGeom>
          <a:noFill/>
        </p:spPr>
        <p:txBody>
          <a:bodyPr wrap="square">
            <a:spAutoFit/>
          </a:bodyPr>
          <a:lstStyle/>
          <a:p>
            <a:endParaRPr lang="en-GB" dirty="0"/>
          </a:p>
        </p:txBody>
      </p:sp>
      <p:sp>
        <p:nvSpPr>
          <p:cNvPr id="4" name="TextBox 3">
            <a:extLst>
              <a:ext uri="{FF2B5EF4-FFF2-40B4-BE49-F238E27FC236}">
                <a16:creationId xmlns:a16="http://schemas.microsoft.com/office/drawing/2014/main" id="{38788023-8853-DCB3-7946-70CDA8E42DAC}"/>
              </a:ext>
            </a:extLst>
          </p:cNvPr>
          <p:cNvSpPr txBox="1"/>
          <p:nvPr/>
        </p:nvSpPr>
        <p:spPr>
          <a:xfrm>
            <a:off x="2590799" y="463540"/>
            <a:ext cx="9020175" cy="5386090"/>
          </a:xfrm>
          <a:prstGeom prst="rect">
            <a:avLst/>
          </a:prstGeom>
          <a:noFill/>
        </p:spPr>
        <p:txBody>
          <a:bodyPr wrap="square">
            <a:spAutoFit/>
          </a:bodyPr>
          <a:lstStyle/>
          <a:p>
            <a:r>
              <a:rPr lang="en-US" sz="4000" b="1" dirty="0">
                <a:solidFill>
                  <a:schemeClr val="bg1"/>
                </a:solidFill>
              </a:rPr>
              <a:t>Limitations of PIR Sensors</a:t>
            </a:r>
          </a:p>
          <a:p>
            <a:endParaRPr lang="en-US" sz="4000" b="1" dirty="0">
              <a:solidFill>
                <a:schemeClr val="bg1"/>
              </a:solidFill>
            </a:endParaRPr>
          </a:p>
          <a:p>
            <a:r>
              <a:rPr lang="en-US" sz="2400" dirty="0">
                <a:solidFill>
                  <a:schemeClr val="bg1"/>
                </a:solidFill>
              </a:rPr>
              <a:t>Despite their many advantages, PIR sensors do have some limitations.</a:t>
            </a:r>
          </a:p>
          <a:p>
            <a:endParaRPr lang="en-US" sz="2400" dirty="0">
              <a:solidFill>
                <a:schemeClr val="bg1"/>
              </a:solidFill>
            </a:endParaRPr>
          </a:p>
          <a:p>
            <a:r>
              <a:rPr lang="en-US" sz="2400" dirty="0">
                <a:solidFill>
                  <a:schemeClr val="bg1"/>
                </a:solidFill>
              </a:rPr>
              <a:t>One limitation is their inability to detect stationary objects. They are designed to detect only moving objects, such as humans and animals, and are not effective at detecting stationary objects like furniture or walls.</a:t>
            </a:r>
          </a:p>
          <a:p>
            <a:endParaRPr lang="en-US" sz="2400" dirty="0">
              <a:solidFill>
                <a:schemeClr val="bg1"/>
              </a:solidFill>
            </a:endParaRPr>
          </a:p>
          <a:p>
            <a:r>
              <a:rPr lang="en-US" sz="2400" dirty="0">
                <a:solidFill>
                  <a:schemeClr val="bg1"/>
                </a:solidFill>
              </a:rPr>
              <a:t>Another limitation is their susceptibility to false alarms. PIR sensors can be triggered by changes in temperature caused by sources other than living beings, such as sunlight or heating vents. </a:t>
            </a:r>
          </a:p>
          <a:p>
            <a:endParaRPr lang="en-US" sz="2400" dirty="0">
              <a:solidFill>
                <a:schemeClr val="bg1"/>
              </a:solidFill>
            </a:endParaRPr>
          </a:p>
        </p:txBody>
      </p:sp>
    </p:spTree>
    <p:extLst>
      <p:ext uri="{BB962C8B-B14F-4D97-AF65-F5344CB8AC3E}">
        <p14:creationId xmlns:p14="http://schemas.microsoft.com/office/powerpoint/2010/main" val="258407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4" name="Picture 6" descr="HELSINGOR PIR Motion Sensor Exterior Wall Lantern Black">
            <a:extLst>
              <a:ext uri="{FF2B5EF4-FFF2-40B4-BE49-F238E27FC236}">
                <a16:creationId xmlns:a16="http://schemas.microsoft.com/office/drawing/2014/main" id="{22B7EE87-38E8-0FF2-5026-856D5C484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017" y="3162816"/>
            <a:ext cx="3457575" cy="34575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BC6476-5B27-68DE-D022-22A62AA5E0E4}"/>
              </a:ext>
            </a:extLst>
          </p:cNvPr>
          <p:cNvSpPr txBox="1"/>
          <p:nvPr/>
        </p:nvSpPr>
        <p:spPr>
          <a:xfrm>
            <a:off x="2570479" y="237609"/>
            <a:ext cx="9288145" cy="2800767"/>
          </a:xfrm>
          <a:prstGeom prst="rect">
            <a:avLst/>
          </a:prstGeom>
          <a:noFill/>
        </p:spPr>
        <p:txBody>
          <a:bodyPr wrap="square">
            <a:spAutoFit/>
          </a:bodyPr>
          <a:lstStyle/>
          <a:p>
            <a:r>
              <a:rPr lang="en-US" sz="4000" b="1" dirty="0">
                <a:solidFill>
                  <a:schemeClr val="bg1"/>
                </a:solidFill>
              </a:rPr>
              <a:t>Conclusion</a:t>
            </a:r>
          </a:p>
          <a:p>
            <a:endParaRPr lang="en-US" sz="4000" b="1" dirty="0">
              <a:solidFill>
                <a:schemeClr val="bg1"/>
              </a:solidFill>
            </a:endParaRPr>
          </a:p>
          <a:p>
            <a:r>
              <a:rPr lang="en-US" sz="2400" dirty="0">
                <a:solidFill>
                  <a:schemeClr val="bg1"/>
                </a:solidFill>
              </a:rPr>
              <a:t>PIR sensors are an important technology that plays a critical role in many sensing applications. They are versatile, cost-effective, and easy to use, making them an attractive option for a wide range of industries. </a:t>
            </a:r>
          </a:p>
          <a:p>
            <a:endParaRPr lang="en-US" sz="2400" dirty="0">
              <a:solidFill>
                <a:schemeClr val="bg1"/>
              </a:solidFill>
            </a:endParaRPr>
          </a:p>
        </p:txBody>
      </p:sp>
      <p:pic>
        <p:nvPicPr>
          <p:cNvPr id="7172" name="Picture 4" descr="Knightsbridge OS004 White IP44 180 Degree 12m PIR Sensor">
            <a:extLst>
              <a:ext uri="{FF2B5EF4-FFF2-40B4-BE49-F238E27FC236}">
                <a16:creationId xmlns:a16="http://schemas.microsoft.com/office/drawing/2014/main" id="{232F0ED0-D519-1A74-01AA-2E739D2AA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3450293"/>
            <a:ext cx="2771775" cy="27717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F6AB4DC-9576-B2D5-8171-8BF72D79C41C}"/>
              </a:ext>
            </a:extLst>
          </p:cNvPr>
          <p:cNvPicPr>
            <a:picLocks noChangeAspect="1"/>
          </p:cNvPicPr>
          <p:nvPr/>
        </p:nvPicPr>
        <p:blipFill>
          <a:blip r:embed="rId4"/>
          <a:stretch>
            <a:fillRect/>
          </a:stretch>
        </p:blipFill>
        <p:spPr>
          <a:xfrm>
            <a:off x="9032241" y="3960882"/>
            <a:ext cx="3159759" cy="2036365"/>
          </a:xfrm>
          <a:prstGeom prst="rect">
            <a:avLst/>
          </a:prstGeom>
        </p:spPr>
      </p:pic>
    </p:spTree>
    <p:extLst>
      <p:ext uri="{BB962C8B-B14F-4D97-AF65-F5344CB8AC3E}">
        <p14:creationId xmlns:p14="http://schemas.microsoft.com/office/powerpoint/2010/main" val="39333942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109</TotalTime>
  <Words>640</Words>
  <Application>Microsoft Office PowerPoint</Application>
  <PresentationFormat>Widescreen</PresentationFormat>
  <Paragraphs>78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Abadi</vt:lpstr>
      <vt:lpstr>Arial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Eversley</dc:creator>
  <cp:lastModifiedBy>Richard Eversley</cp:lastModifiedBy>
  <cp:revision>8</cp:revision>
  <dcterms:created xsi:type="dcterms:W3CDTF">2023-06-17T22:20:13Z</dcterms:created>
  <dcterms:modified xsi:type="dcterms:W3CDTF">2023-06-18T00:09:52Z</dcterms:modified>
</cp:coreProperties>
</file>